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3"/>
  </p:handoutMasterIdLst>
  <p:sldIdLst>
    <p:sldId id="256" r:id="rId3"/>
    <p:sldId id="257" r:id="rId4"/>
    <p:sldId id="258" r:id="rId5"/>
    <p:sldId id="260" r:id="rId6"/>
    <p:sldId id="279" r:id="rId7"/>
    <p:sldId id="261" r:id="rId8"/>
    <p:sldId id="267" r:id="rId9"/>
    <p:sldId id="268" r:id="rId10"/>
    <p:sldId id="270" r:id="rId11"/>
    <p:sldId id="273" r:id="rId12"/>
    <p:sldId id="277" r:id="rId13"/>
    <p:sldId id="299" r:id="rId14"/>
    <p:sldId id="300" r:id="rId15"/>
    <p:sldId id="301" r:id="rId16"/>
    <p:sldId id="308" r:id="rId17"/>
    <p:sldId id="302" r:id="rId18"/>
    <p:sldId id="309" r:id="rId20"/>
    <p:sldId id="285"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AD"/>
    <a:srgbClr val="C9A7EF"/>
    <a:srgbClr val="8D5EC8"/>
    <a:srgbClr val="FF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autoAdjust="0"/>
    <p:restoredTop sz="95840"/>
  </p:normalViewPr>
  <p:slideViewPr>
    <p:cSldViewPr snapToGrid="0">
      <p:cViewPr>
        <p:scale>
          <a:sx n="66" d="100"/>
          <a:sy n="66" d="100"/>
        </p:scale>
        <p:origin x="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Déploiement d’un modèle prédictif pour évaluer les risques financier liée au changement climatique</a:t>
            </a:r>
            <a:endParaRPr lang="fr-FR"/>
          </a:p>
          <a:p>
            <a:r>
              <a:rPr lang="fr-FR"/>
              <a:t>
</a:t>
            </a:r>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F2F5F0-19F8-D948-BC98-93A4043ADBAD}" type="datetimeFigureOut">
              <a:rPr lang="fr-FR" smtClean="0"/>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33E727-043E-FF4B-93E6-98D3F3D3E238}" type="slidenum">
              <a:rPr lang="fr-FR" smtClean="0"/>
            </a:fld>
            <a:endParaRPr lang="fr-F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Déploiement d’un modèle prédictif pour évaluer les risques financier liée au changement climatique</a:t>
            </a:r>
            <a:endParaRPr lang="fr-FR"/>
          </a:p>
          <a:p>
            <a:r>
              <a:rPr lang="fr-FR"/>
              <a:t>
</a:t>
            </a:r>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94723-C425-3F42-A7E3-7366BA258028}" type="datetimeFigureOut">
              <a:rPr lang="fr-FR" smtClean="0"/>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F34C6-074B-7D43-B2DA-5C1C54BF987C}" type="slidenum">
              <a:rPr lang="fr-FR" smtClean="0"/>
            </a:fld>
            <a:endParaRPr lang="fr-F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B22F34C6-074B-7D43-B2DA-5C1C54BF987C}" type="slidenum">
              <a:rPr lang="fr-FR" smtClean="0"/>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hasCustomPrompt="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F03DC6B-5635-A54E-9484-716B207444CD}" type="datetime1">
              <a:rPr lang="en-US" smtClean="0"/>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90B4626-E6AC-1541-92F4-9DD691072A46}" type="slidenum">
              <a:rPr lang="fr-FR" smtClean="0"/>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hasCustomPrompt="1"/>
          </p:nvPr>
        </p:nvSpPr>
        <p:spPr>
          <a:xfrm>
            <a:off x="1371600" y="2295525"/>
            <a:ext cx="9601200" cy="3571875"/>
          </a:xfrm>
        </p:spPr>
        <p:txBody>
          <a:bodyPr vert="eaVert"/>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Date Placeholder 3"/>
          <p:cNvSpPr>
            <a:spLocks noGrp="1"/>
          </p:cNvSpPr>
          <p:nvPr>
            <p:ph type="dt" sz="half" idx="10"/>
          </p:nvPr>
        </p:nvSpPr>
        <p:spPr/>
        <p:txBody>
          <a:bodyPr/>
          <a:lstStyle/>
          <a:p>
            <a:fld id="{F96A4E9E-6667-5E45-A81F-52A7BCD42AD2}" type="datetime1">
              <a:rPr lang="en-US" smtClean="0"/>
            </a:fld>
            <a:endParaRPr lang="fr-FR"/>
          </a:p>
        </p:txBody>
      </p:sp>
      <p:sp>
        <p:nvSpPr>
          <p:cNvPr id="5" name="Footer Placeholder 4"/>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hasCustomPrompt="1"/>
          </p:nvPr>
        </p:nvSpPr>
        <p:spPr>
          <a:xfrm>
            <a:off x="1371600" y="624156"/>
            <a:ext cx="8179641" cy="5243244"/>
          </a:xfrm>
        </p:spPr>
        <p:txBody>
          <a:bodyPr vert="eaVert"/>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Date Placeholder 3"/>
          <p:cNvSpPr>
            <a:spLocks noGrp="1"/>
          </p:cNvSpPr>
          <p:nvPr>
            <p:ph type="dt" sz="half" idx="10"/>
          </p:nvPr>
        </p:nvSpPr>
        <p:spPr/>
        <p:txBody>
          <a:bodyPr/>
          <a:lstStyle/>
          <a:p>
            <a:fld id="{E994A039-70C5-FA45-99C8-5CFF68735EDA}" type="datetime1">
              <a:rPr lang="en-US" smtClean="0"/>
            </a:fld>
            <a:endParaRPr lang="fr-FR"/>
          </a:p>
        </p:txBody>
      </p:sp>
      <p:sp>
        <p:nvSpPr>
          <p:cNvPr id="5" name="Footer Placeholder 4"/>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A19B6B5-B73A-F44F-BB58-60045BBFD4F1}" type="datetime1">
              <a:rPr lang="en-US" smtClean="0"/>
            </a:fld>
            <a:endParaRPr lang="fr-FR"/>
          </a:p>
        </p:txBody>
      </p:sp>
      <p:sp>
        <p:nvSpPr>
          <p:cNvPr id="5" name="Footer Placeholder 4"/>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hasCustomPrompt="1"/>
          </p:nvPr>
        </p:nvSpPr>
        <p:spPr/>
        <p:txBody>
          <a:body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Date Placeholder 3"/>
          <p:cNvSpPr>
            <a:spLocks noGrp="1"/>
          </p:cNvSpPr>
          <p:nvPr>
            <p:ph type="dt" sz="half" idx="10"/>
          </p:nvPr>
        </p:nvSpPr>
        <p:spPr/>
        <p:txBody>
          <a:bodyPr/>
          <a:lstStyle/>
          <a:p>
            <a:fld id="{E505DD09-BD2B-9D45-AA59-FEDF358E3288}" type="datetime1">
              <a:rPr lang="en-US" smtClean="0"/>
            </a:fld>
            <a:endParaRPr lang="fr-FR"/>
          </a:p>
        </p:txBody>
      </p:sp>
      <p:sp>
        <p:nvSpPr>
          <p:cNvPr id="5" name="Footer Placeholder 4"/>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hasCustomPrompt="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endParaRPr lang="fr-F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203E0AB-EE41-9E4B-A18B-E7D0FAA7520F}" type="datetime1">
              <a:rPr lang="en-US" smtClean="0"/>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90B4626-E6AC-1541-92F4-9DD691072A46}" type="slidenum">
              <a:rPr lang="fr-FR" smtClean="0"/>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hasCustomPrompt="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Content Placeholder 3"/>
          <p:cNvSpPr>
            <a:spLocks noGrp="1"/>
          </p:cNvSpPr>
          <p:nvPr>
            <p:ph sz="half" idx="2" hasCustomPrompt="1"/>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5" name="Date Placeholder 4"/>
          <p:cNvSpPr>
            <a:spLocks noGrp="1"/>
          </p:cNvSpPr>
          <p:nvPr>
            <p:ph type="dt" sz="half" idx="10"/>
          </p:nvPr>
        </p:nvSpPr>
        <p:spPr/>
        <p:txBody>
          <a:bodyPr/>
          <a:lstStyle/>
          <a:p>
            <a:fld id="{22156EF7-3079-F04C-8ADA-C91619D7EEC3}" type="datetime1">
              <a:rPr lang="en-US" smtClean="0"/>
            </a:fld>
            <a:endParaRPr lang="fr-FR"/>
          </a:p>
        </p:txBody>
      </p:sp>
      <p:sp>
        <p:nvSpPr>
          <p:cNvPr id="6" name="Footer Placeholder 5"/>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7" name="Slide Number Placeholder 6"/>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hasCustomPrompt="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endParaRPr lang="fr-FR"/>
          </a:p>
        </p:txBody>
      </p:sp>
      <p:sp>
        <p:nvSpPr>
          <p:cNvPr id="4" name="Content Placeholder 3"/>
          <p:cNvSpPr>
            <a:spLocks noGrp="1"/>
          </p:cNvSpPr>
          <p:nvPr>
            <p:ph sz="half" idx="2" hasCustomPrompt="1"/>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5" name="Text Placeholder 4"/>
          <p:cNvSpPr>
            <a:spLocks noGrp="1"/>
          </p:cNvSpPr>
          <p:nvPr>
            <p:ph type="body" sz="quarter" idx="3" hasCustomPrompt="1"/>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endParaRPr lang="fr-FR"/>
          </a:p>
        </p:txBody>
      </p:sp>
      <p:sp>
        <p:nvSpPr>
          <p:cNvPr id="6" name="Content Placeholder 5"/>
          <p:cNvSpPr>
            <a:spLocks noGrp="1"/>
          </p:cNvSpPr>
          <p:nvPr>
            <p:ph sz="quarter" idx="4" hasCustomPrompt="1"/>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7" name="Date Placeholder 6"/>
          <p:cNvSpPr>
            <a:spLocks noGrp="1"/>
          </p:cNvSpPr>
          <p:nvPr>
            <p:ph type="dt" sz="half" idx="10"/>
          </p:nvPr>
        </p:nvSpPr>
        <p:spPr/>
        <p:txBody>
          <a:bodyPr/>
          <a:lstStyle/>
          <a:p>
            <a:fld id="{038009D5-41E5-4648-9203-9F2F79465F0E}" type="datetime1">
              <a:rPr lang="en-US" smtClean="0"/>
            </a:fld>
            <a:endParaRPr lang="fr-FR"/>
          </a:p>
        </p:txBody>
      </p:sp>
      <p:sp>
        <p:nvSpPr>
          <p:cNvPr id="8" name="Footer Placeholder 7"/>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9" name="Slide Number Placeholder 8"/>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3B856FA-0242-FE43-9B05-07672DCCDBD3}" type="datetime1">
              <a:rPr lang="en-US" smtClean="0"/>
            </a:fld>
            <a:endParaRPr lang="fr-FR"/>
          </a:p>
        </p:txBody>
      </p:sp>
      <p:sp>
        <p:nvSpPr>
          <p:cNvPr id="4" name="Footer Placeholder 3"/>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5" name="Slide Number Placeholder 4"/>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A2875D-EB91-F54A-A135-C2ADD4967735}" type="datetime1">
              <a:rPr lang="en-US" smtClean="0"/>
            </a:fld>
            <a:endParaRPr lang="fr-FR"/>
          </a:p>
        </p:txBody>
      </p:sp>
      <p:sp>
        <p:nvSpPr>
          <p:cNvPr id="3" name="Footer Placeholder 2"/>
          <p:cNvSpPr>
            <a:spLocks noGrp="1"/>
          </p:cNvSpPr>
          <p:nvPr>
            <p:ph type="ftr" sz="quarter" idx="11"/>
          </p:nvPr>
        </p:nvSpPr>
        <p:spPr/>
        <p:txBody>
          <a:body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dirty="0"/>
          </a:p>
        </p:txBody>
      </p:sp>
      <p:sp>
        <p:nvSpPr>
          <p:cNvPr id="4" name="Slide Number Placeholder 3"/>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hasCustomPrompt="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Text Placeholder 3"/>
          <p:cNvSpPr>
            <a:spLocks noGrp="1"/>
          </p:cNvSpPr>
          <p:nvPr>
            <p:ph type="body" sz="half" idx="2" hasCustomPrompt="1"/>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endParaRPr lang="fr-F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1C5568E-2D95-294F-998C-3884CF194C9A}" type="datetime1">
              <a:rPr lang="en-US" smtClean="0"/>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90B4626-E6AC-1541-92F4-9DD691072A46}" type="slidenum">
              <a:rPr lang="fr-FR" smtClean="0"/>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hasCustomPrompt="1"/>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endParaRPr lang="fr-F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6677E4-B65C-214B-B1B1-4B6F60D21A0B}" type="datetime1">
              <a:rPr lang="en-US" smtClean="0"/>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90B4626-E6AC-1541-92F4-9DD691072A46}" type="slidenum">
              <a:rPr lang="fr-FR" smtClean="0"/>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A19B6B5-B73A-F44F-BB58-60045BBFD4F1}" type="datetime1">
              <a:rPr lang="en-US" smtClean="0"/>
            </a:fld>
            <a:endParaRPr lang="fr-F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fr-FR"/>
              <a:t>Déploiement d’un modèle prédictif pour évaluer les risques financier liée au changement climatique</a:t>
            </a:r>
            <a:endParaRPr lang="fr-FR"/>
          </a:p>
          <a:p>
            <a:r>
              <a:rPr lang="fr-FR"/>
              <a:t>
Déploiement d’un modèle prédictif pour évaluer les risques financier liée au changement climatique</a:t>
            </a:r>
            <a:endParaRPr lang="fr-FR"/>
          </a:p>
          <a:p>
            <a:r>
              <a:rPr lang="fr-FR"/>
              <a:t>
DEP</a:t>
            </a:r>
            <a:endParaRPr lang="fr-F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90B4626-E6AC-1541-92F4-9DD691072A46}" type="slidenum">
              <a:rPr lang="fr-FR" smtClean="0"/>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 avec coins arrondis en diagonale 4"/>
          <p:cNvSpPr/>
          <p:nvPr/>
        </p:nvSpPr>
        <p:spPr>
          <a:xfrm>
            <a:off x="8608695" y="4603750"/>
            <a:ext cx="3342640" cy="1543685"/>
          </a:xfrm>
          <a:prstGeom prst="round2Diag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5000AD"/>
                </a:solidFill>
                <a:latin typeface="Athelas" panose="02000503000000020003" pitchFamily="2" charset="77"/>
              </a:rPr>
              <a:t>Présenté par:</a:t>
            </a:r>
            <a:endParaRPr lang="fr-FR" sz="2000" dirty="0">
              <a:solidFill>
                <a:srgbClr val="5000AD"/>
              </a:solidFill>
              <a:latin typeface="Athelas" panose="02000503000000020003" pitchFamily="2" charset="77"/>
            </a:endParaRPr>
          </a:p>
          <a:p>
            <a:pPr algn="ctr"/>
            <a:r>
              <a:rPr lang="fr-FR" sz="2000" dirty="0">
                <a:solidFill>
                  <a:srgbClr val="5000AD"/>
                </a:solidFill>
                <a:latin typeface="Athelas" panose="02000503000000020003" pitchFamily="2" charset="77"/>
              </a:rPr>
              <a:t>AMASTIK OUSSAMA </a:t>
            </a:r>
            <a:br>
              <a:rPr lang="fr-FR" sz="2000" dirty="0">
                <a:solidFill>
                  <a:srgbClr val="5000AD"/>
                </a:solidFill>
                <a:latin typeface="Athelas" panose="02000503000000020003" pitchFamily="2" charset="77"/>
              </a:rPr>
            </a:br>
            <a:r>
              <a:rPr lang="fr-FR" sz="2000" dirty="0">
                <a:solidFill>
                  <a:srgbClr val="5000AD"/>
                </a:solidFill>
                <a:latin typeface="Athelas" panose="02000503000000020003" pitchFamily="2" charset="77"/>
              </a:rPr>
              <a:t>ABOUMOUSSA GHITA </a:t>
            </a:r>
            <a:br>
              <a:rPr lang="fr-FR" sz="2000" dirty="0">
                <a:solidFill>
                  <a:srgbClr val="5000AD"/>
                </a:solidFill>
                <a:latin typeface="Athelas" panose="02000503000000020003" pitchFamily="2" charset="77"/>
              </a:rPr>
            </a:br>
            <a:r>
              <a:rPr lang="fr-FR" sz="2000" dirty="0">
                <a:solidFill>
                  <a:srgbClr val="5000AD"/>
                </a:solidFill>
                <a:latin typeface="Athelas" panose="02000503000000020003" pitchFamily="2" charset="77"/>
              </a:rPr>
              <a:t>ELHADDAD MAROUA</a:t>
            </a:r>
            <a:endParaRPr lang="fr-FR" sz="2000" dirty="0">
              <a:solidFill>
                <a:srgbClr val="5000AD"/>
              </a:solidFill>
              <a:latin typeface="Athelas" panose="02000503000000020003" pitchFamily="2" charset="77"/>
            </a:endParaRPr>
          </a:p>
        </p:txBody>
      </p:sp>
      <p:sp>
        <p:nvSpPr>
          <p:cNvPr id="4" name="Titre 3"/>
          <p:cNvSpPr>
            <a:spLocks noGrp="1"/>
          </p:cNvSpPr>
          <p:nvPr>
            <p:ph type="title"/>
          </p:nvPr>
        </p:nvSpPr>
        <p:spPr>
          <a:xfrm>
            <a:off x="0" y="1595893"/>
            <a:ext cx="11951462" cy="3201394"/>
          </a:xfrm>
        </p:spPr>
        <p:txBody>
          <a:bodyPr>
            <a:noAutofit/>
          </a:bodyPr>
          <a:lstStyle/>
          <a:p>
            <a:pPr algn="ctr">
              <a:lnSpc>
                <a:spcPct val="100000"/>
              </a:lnSpc>
            </a:pPr>
            <a:r>
              <a:rPr lang="fr-FR" sz="4000" b="1" dirty="0">
                <a:solidFill>
                  <a:srgbClr val="7030A0"/>
                </a:solidFill>
                <a:latin typeface="Apple Braille" pitchFamily="2" charset="0"/>
                <a:cs typeface="Angsana New" panose="02020603050405020304" pitchFamily="18" charset="-34"/>
              </a:rPr>
              <a:t>Rapport du Projet :</a:t>
            </a:r>
            <a:br>
              <a:rPr lang="fr-FR" sz="4000" b="1" dirty="0">
                <a:latin typeface="Apple Braille" pitchFamily="2" charset="0"/>
                <a:cs typeface="Angsana New" panose="02020603050405020304" pitchFamily="18" charset="-34"/>
              </a:rPr>
            </a:br>
            <a:r>
              <a:rPr lang="fr-FR" sz="4000" b="1" dirty="0">
                <a:latin typeface="Apple Braille" pitchFamily="2" charset="0"/>
                <a:cs typeface="Angsana New" panose="02020603050405020304" pitchFamily="18" charset="-34"/>
              </a:rPr>
              <a:t>Application de visualisation des algorithmes de parcours,</a:t>
            </a:r>
            <a:br>
              <a:rPr lang="fr-FR" sz="4000" b="1" dirty="0">
                <a:latin typeface="Apple Braille" pitchFamily="2" charset="0"/>
                <a:cs typeface="Angsana New" panose="02020603050405020304" pitchFamily="18" charset="-34"/>
              </a:rPr>
            </a:br>
            <a:r>
              <a:rPr lang="fr-FR" sz="4000" b="1" dirty="0">
                <a:latin typeface="Apple Braille" pitchFamily="2" charset="0"/>
                <a:cs typeface="Angsana New" panose="02020603050405020304" pitchFamily="18" charset="-34"/>
              </a:rPr>
              <a:t>D’un arbre binaire.</a:t>
            </a:r>
            <a:endParaRPr lang="fr-FR" sz="4000" b="1" dirty="0">
              <a:latin typeface="Apple Braille" pitchFamily="2" charset="0"/>
              <a:cs typeface="Angsana New" panose="02020603050405020304" pitchFamily="18" charset="-34"/>
            </a:endParaRPr>
          </a:p>
        </p:txBody>
      </p:sp>
      <p:sp>
        <p:nvSpPr>
          <p:cNvPr id="8" name="Espace réservé du numéro de diapositive 7"/>
          <p:cNvSpPr>
            <a:spLocks noGrp="1"/>
          </p:cNvSpPr>
          <p:nvPr>
            <p:ph type="sldNum" sz="quarter" idx="12"/>
          </p:nvPr>
        </p:nvSpPr>
        <p:spPr/>
        <p:txBody>
          <a:bodyPr/>
          <a:lstStyle/>
          <a:p>
            <a:fld id="{590B4626-E6AC-1541-92F4-9DD691072A46}" type="slidenum">
              <a:rPr lang="fr-FR" smtClean="0"/>
            </a:fld>
            <a:endParaRPr lang="fr-FR"/>
          </a:p>
        </p:txBody>
      </p:sp>
      <p:pic>
        <p:nvPicPr>
          <p:cNvPr id="11" name="Image 10"/>
          <p:cNvPicPr>
            <a:picLocks noChangeAspect="1"/>
          </p:cNvPicPr>
          <p:nvPr/>
        </p:nvPicPr>
        <p:blipFill>
          <a:blip r:embed="rId1"/>
          <a:stretch>
            <a:fillRect/>
          </a:stretch>
        </p:blipFill>
        <p:spPr>
          <a:xfrm>
            <a:off x="544606" y="441828"/>
            <a:ext cx="2269078" cy="8651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ZoneTexte 2"/>
          <p:cNvSpPr txBox="1"/>
          <p:nvPr/>
        </p:nvSpPr>
        <p:spPr>
          <a:xfrm>
            <a:off x="1179705" y="3263741"/>
            <a:ext cx="3850734" cy="1046440"/>
          </a:xfrm>
          <a:prstGeom prst="rect">
            <a:avLst/>
          </a:prstGeom>
          <a:noFill/>
        </p:spPr>
        <p:txBody>
          <a:bodyPr wrap="none" rtlCol="0">
            <a:spAutoFit/>
          </a:bodyPr>
          <a:lstStyle/>
          <a:p>
            <a:r>
              <a:rPr lang="fr-FR" sz="4400" u="sng" dirty="0">
                <a:solidFill>
                  <a:srgbClr val="5000AD"/>
                </a:solidFill>
                <a:latin typeface="Times" pitchFamily="2" charset="0"/>
              </a:rPr>
              <a:t>REALISATION</a:t>
            </a:r>
            <a:endParaRPr lang="fr-FR" sz="4400" u="sng" dirty="0">
              <a:solidFill>
                <a:srgbClr val="5000AD"/>
              </a:solidFill>
              <a:latin typeface="Times" pitchFamily="2" charset="0"/>
            </a:endParaRPr>
          </a:p>
          <a:p>
            <a:endParaRPr lang="fr-FR" dirty="0"/>
          </a:p>
        </p:txBody>
      </p:sp>
      <p:pic>
        <p:nvPicPr>
          <p:cNvPr id="6" name="Image 5"/>
          <p:cNvPicPr>
            <a:picLocks noChangeAspect="1"/>
          </p:cNvPicPr>
          <p:nvPr/>
        </p:nvPicPr>
        <p:blipFill>
          <a:blip r:embed="rId1"/>
          <a:stretch>
            <a:fillRect/>
          </a:stretch>
        </p:blipFill>
        <p:spPr>
          <a:xfrm>
            <a:off x="5458326" y="-629158"/>
            <a:ext cx="6858000" cy="6858000"/>
          </a:xfrm>
          <a:prstGeom prst="rect">
            <a:avLst/>
          </a:prstGeom>
        </p:spPr>
      </p:pic>
      <p:sp>
        <p:nvSpPr>
          <p:cNvPr id="4" name="Espace réservé du numéro de diapositive 3"/>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6" name="Image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44300" y="1558672"/>
            <a:ext cx="1840574" cy="2020142"/>
          </a:xfrm>
          <a:prstGeom prst="rect">
            <a:avLst/>
          </a:prstGeom>
          <a:noFill/>
          <a:ln>
            <a:noFill/>
          </a:ln>
        </p:spPr>
      </p:pic>
      <p:sp>
        <p:nvSpPr>
          <p:cNvPr id="7" name="Espace réservé du numéro de diapositive 6"/>
          <p:cNvSpPr>
            <a:spLocks noGrp="1"/>
          </p:cNvSpPr>
          <p:nvPr>
            <p:ph type="sldNum" sz="quarter" idx="12"/>
          </p:nvPr>
        </p:nvSpPr>
        <p:spPr/>
        <p:txBody>
          <a:bodyPr/>
          <a:lstStyle/>
          <a:p>
            <a:fld id="{590B4626-E6AC-1541-92F4-9DD691072A46}" type="slidenum">
              <a:rPr lang="fr-FR" smtClean="0"/>
            </a:fld>
            <a:endParaRPr lang="fr-FR"/>
          </a:p>
        </p:txBody>
      </p:sp>
      <p:sp>
        <p:nvSpPr>
          <p:cNvPr id="20" name="ZoneTexte 19"/>
          <p:cNvSpPr txBox="1"/>
          <p:nvPr/>
        </p:nvSpPr>
        <p:spPr>
          <a:xfrm>
            <a:off x="4019058" y="226331"/>
            <a:ext cx="3404870" cy="475615"/>
          </a:xfrm>
          <a:prstGeom prst="rect">
            <a:avLst/>
          </a:prstGeom>
          <a:noFill/>
        </p:spPr>
        <p:txBody>
          <a:bodyPr wrap="none" rtlCol="0">
            <a:spAutoFit/>
          </a:bodyPr>
          <a:lstStyle/>
          <a:p>
            <a:r>
              <a:rPr lang="fr-FR" sz="2500" b="1" u="sng" dirty="0">
                <a:solidFill>
                  <a:srgbClr val="5000AD"/>
                </a:solidFill>
                <a:latin typeface="Times" pitchFamily="2" charset="0"/>
              </a:rPr>
              <a:t>Environnement logiciel </a:t>
            </a:r>
            <a:endParaRPr lang="fr-FR" sz="2500" b="1" u="sng" dirty="0">
              <a:solidFill>
                <a:srgbClr val="5000AD"/>
              </a:solidFill>
              <a:latin typeface="Times" pitchFamily="2" charset="0"/>
            </a:endParaRPr>
          </a:p>
        </p:txBody>
      </p:sp>
      <p:pic>
        <p:nvPicPr>
          <p:cNvPr id="4" name="Image 3"/>
          <p:cNvPicPr/>
          <p:nvPr/>
        </p:nvPicPr>
        <p:blipFill>
          <a:blip r:embed="rId2" cstate="print">
            <a:extLst>
              <a:ext uri="{28A0092B-C50C-407E-A947-70E740481C1C}">
                <a14:useLocalDpi xmlns:a14="http://schemas.microsoft.com/office/drawing/2010/main" val="0"/>
              </a:ext>
            </a:extLst>
          </a:blip>
          <a:stretch>
            <a:fillRect/>
          </a:stretch>
        </p:blipFill>
        <p:spPr bwMode="auto">
          <a:xfrm>
            <a:off x="6510155" y="4256804"/>
            <a:ext cx="1992923" cy="2055757"/>
          </a:xfrm>
          <a:prstGeom prst="rect">
            <a:avLst/>
          </a:prstGeom>
          <a:noFill/>
          <a:ln>
            <a:noFill/>
          </a:ln>
        </p:spPr>
      </p:pic>
      <p:pic>
        <p:nvPicPr>
          <p:cNvPr id="19" name="Image 18"/>
          <p:cNvPicPr/>
          <p:nvPr/>
        </p:nvPicPr>
        <p:blipFill>
          <a:blip r:embed="rId3" cstate="print">
            <a:extLst>
              <a:ext uri="{28A0092B-C50C-407E-A947-70E740481C1C}">
                <a14:useLocalDpi xmlns:a14="http://schemas.microsoft.com/office/drawing/2010/main" val="0"/>
              </a:ext>
            </a:extLst>
          </a:blip>
          <a:stretch>
            <a:fillRect/>
          </a:stretch>
        </p:blipFill>
        <p:spPr bwMode="auto">
          <a:xfrm>
            <a:off x="9228454" y="1508020"/>
            <a:ext cx="1840574" cy="2121446"/>
          </a:xfrm>
          <a:prstGeom prst="rect">
            <a:avLst/>
          </a:prstGeom>
          <a:noFill/>
          <a:ln>
            <a:noFill/>
          </a:ln>
        </p:spPr>
      </p:pic>
      <p:pic>
        <p:nvPicPr>
          <p:cNvPr id="22" name="Image 21" descr="StarUML — Wikipédia"/>
          <p:cNvPicPr/>
          <p:nvPr/>
        </p:nvPicPr>
        <p:blipFill>
          <a:blip r:embed="rId4">
            <a:extLst>
              <a:ext uri="{28A0092B-C50C-407E-A947-70E740481C1C}">
                <a14:useLocalDpi xmlns:a14="http://schemas.microsoft.com/office/drawing/2010/main" val="0"/>
              </a:ext>
            </a:extLst>
          </a:blip>
          <a:srcRect/>
          <a:stretch>
            <a:fillRect/>
          </a:stretch>
        </p:blipFill>
        <p:spPr bwMode="auto">
          <a:xfrm>
            <a:off x="761970" y="4468838"/>
            <a:ext cx="2162399" cy="1631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90B4626-E6AC-1541-92F4-9DD691072A46}" type="slidenum">
              <a:rPr lang="fr-FR" smtClean="0"/>
            </a:fld>
            <a:endParaRPr lang="fr-FR"/>
          </a:p>
        </p:txBody>
      </p:sp>
      <p:sp>
        <p:nvSpPr>
          <p:cNvPr id="3" name="ZoneTexte 2"/>
          <p:cNvSpPr txBox="1"/>
          <p:nvPr/>
        </p:nvSpPr>
        <p:spPr>
          <a:xfrm>
            <a:off x="910093" y="2659559"/>
            <a:ext cx="5560818" cy="769441"/>
          </a:xfrm>
          <a:prstGeom prst="rect">
            <a:avLst/>
          </a:prstGeom>
          <a:noFill/>
        </p:spPr>
        <p:txBody>
          <a:bodyPr wrap="none" rtlCol="0">
            <a:spAutoFit/>
          </a:bodyPr>
          <a:lstStyle/>
          <a:p>
            <a:r>
              <a:rPr lang="fr-FR" sz="4400" u="sng" dirty="0">
                <a:solidFill>
                  <a:srgbClr val="5000AD"/>
                </a:solidFill>
                <a:latin typeface="Times" pitchFamily="2" charset="0"/>
              </a:rPr>
              <a:t>IMPLÉMENTATION : </a:t>
            </a:r>
            <a:endParaRPr lang="fr-FR" sz="4400" u="sng" dirty="0">
              <a:solidFill>
                <a:srgbClr val="5000AD"/>
              </a:solidFill>
              <a:latin typeface="Times" pitchFamily="2" charset="0"/>
            </a:endParaRPr>
          </a:p>
        </p:txBody>
      </p:sp>
      <p:pic>
        <p:nvPicPr>
          <p:cNvPr id="7" name="Image 6"/>
          <p:cNvPicPr>
            <a:picLocks noChangeAspect="1"/>
          </p:cNvPicPr>
          <p:nvPr/>
        </p:nvPicPr>
        <p:blipFill>
          <a:blip r:embed="rId1"/>
          <a:stretch>
            <a:fillRect/>
          </a:stretch>
        </p:blipFill>
        <p:spPr>
          <a:xfrm>
            <a:off x="6173072" y="1029004"/>
            <a:ext cx="5570336" cy="48225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90B4626-E6AC-1541-92F4-9DD691072A46}" type="slidenum">
              <a:rPr lang="fr-FR" smtClean="0"/>
            </a:fld>
            <a:endParaRPr lang="fr-FR"/>
          </a:p>
        </p:txBody>
      </p:sp>
      <p:pic>
        <p:nvPicPr>
          <p:cNvPr id="6" name="Image 5"/>
          <p:cNvPicPr>
            <a:picLocks noChangeAspect="1"/>
          </p:cNvPicPr>
          <p:nvPr/>
        </p:nvPicPr>
        <p:blipFill>
          <a:blip r:embed="rId1"/>
          <a:stretch>
            <a:fillRect/>
          </a:stretch>
        </p:blipFill>
        <p:spPr>
          <a:xfrm>
            <a:off x="1313543" y="739525"/>
            <a:ext cx="8759372" cy="5713861"/>
          </a:xfrm>
          <a:prstGeom prst="rect">
            <a:avLst/>
          </a:prstGeom>
        </p:spPr>
      </p:pic>
      <p:sp>
        <p:nvSpPr>
          <p:cNvPr id="10" name="ZoneTexte 9"/>
          <p:cNvSpPr txBox="1"/>
          <p:nvPr/>
        </p:nvSpPr>
        <p:spPr>
          <a:xfrm>
            <a:off x="1030513" y="235354"/>
            <a:ext cx="10479315" cy="369332"/>
          </a:xfrm>
          <a:prstGeom prst="rect">
            <a:avLst/>
          </a:prstGeom>
          <a:noFill/>
        </p:spPr>
        <p:txBody>
          <a:bodyPr wrap="square">
            <a:spAutoFit/>
          </a:bodyPr>
          <a:lstStyle/>
          <a:p>
            <a:r>
              <a:rPr lang="fr-FR" dirty="0"/>
              <a:t>Voici la page principale de l’application , Ce screen démontre le rôle de chaque </a:t>
            </a:r>
            <a:r>
              <a:rPr lang="fr-FR" dirty="0" err="1"/>
              <a:t>button</a:t>
            </a:r>
            <a:r>
              <a:rPr lang="fr-FR" dirty="0"/>
              <a:t> dans l’App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90B4626-E6AC-1541-92F4-9DD691072A46}" type="slidenum">
              <a:rPr lang="fr-FR" smtClean="0"/>
            </a:fld>
            <a:endParaRPr lang="fr-FR"/>
          </a:p>
        </p:txBody>
      </p:sp>
      <p:sp>
        <p:nvSpPr>
          <p:cNvPr id="8" name="ZoneTexte 7"/>
          <p:cNvSpPr txBox="1"/>
          <p:nvPr/>
        </p:nvSpPr>
        <p:spPr>
          <a:xfrm>
            <a:off x="1117600" y="197862"/>
            <a:ext cx="10348686" cy="460375"/>
          </a:xfrm>
          <a:prstGeom prst="rect">
            <a:avLst/>
          </a:prstGeom>
          <a:noFill/>
        </p:spPr>
        <p:txBody>
          <a:bodyPr wrap="square">
            <a:spAutoFit/>
          </a:bodyPr>
          <a:lstStyle/>
          <a:p>
            <a:r>
              <a:rPr lang="fr-FR" sz="2400" b="1" u="sng" dirty="0">
                <a:solidFill>
                  <a:srgbClr val="5000AD"/>
                </a:solidFill>
              </a:rPr>
              <a:t>Insertion d’un noeud :</a:t>
            </a:r>
            <a:endParaRPr lang="fr-FR" sz="2400" b="1" u="sng" dirty="0">
              <a:solidFill>
                <a:srgbClr val="5000AD"/>
              </a:solidFill>
            </a:endParaRPr>
          </a:p>
        </p:txBody>
      </p:sp>
      <p:pic>
        <p:nvPicPr>
          <p:cNvPr id="3" name="Picture 2"/>
          <p:cNvPicPr>
            <a:picLocks noChangeAspect="1"/>
          </p:cNvPicPr>
          <p:nvPr/>
        </p:nvPicPr>
        <p:blipFill>
          <a:blip r:embed="rId1"/>
          <a:stretch>
            <a:fillRect/>
          </a:stretch>
        </p:blipFill>
        <p:spPr>
          <a:xfrm>
            <a:off x="797560" y="1105535"/>
            <a:ext cx="5640070" cy="5001260"/>
          </a:xfrm>
          <a:prstGeom prst="rect">
            <a:avLst/>
          </a:prstGeom>
        </p:spPr>
      </p:pic>
      <p:pic>
        <p:nvPicPr>
          <p:cNvPr id="4" name="Picture 3"/>
          <p:cNvPicPr>
            <a:picLocks noChangeAspect="1"/>
          </p:cNvPicPr>
          <p:nvPr/>
        </p:nvPicPr>
        <p:blipFill>
          <a:blip r:embed="rId2"/>
          <a:stretch>
            <a:fillRect/>
          </a:stretch>
        </p:blipFill>
        <p:spPr>
          <a:xfrm>
            <a:off x="6783705" y="1105535"/>
            <a:ext cx="5285740" cy="5001895"/>
          </a:xfrm>
          <a:prstGeom prst="rect">
            <a:avLst/>
          </a:prstGeom>
        </p:spPr>
      </p:pic>
      <p:sp>
        <p:nvSpPr>
          <p:cNvPr id="11" name="Text Box 10"/>
          <p:cNvSpPr txBox="1"/>
          <p:nvPr/>
        </p:nvSpPr>
        <p:spPr>
          <a:xfrm>
            <a:off x="1117600" y="658495"/>
            <a:ext cx="9348470" cy="237490"/>
          </a:xfrm>
          <a:prstGeom prst="rect">
            <a:avLst/>
          </a:prstGeom>
          <a:noFill/>
        </p:spPr>
        <p:txBody>
          <a:bodyPr wrap="square" rtlCol="0">
            <a:noAutofit/>
          </a:bodyPr>
          <a:p>
            <a:r>
              <a:rPr lang="fr-FR" altLang="en-US"/>
              <a:t>Supposant on veut inserer un noeud de valeur 10 :</a:t>
            </a:r>
            <a:endParaRPr lang="fr-FR" altLang="en-US"/>
          </a:p>
        </p:txBody>
      </p:sp>
      <p:cxnSp>
        <p:nvCxnSpPr>
          <p:cNvPr id="12" name="Straight Arrow Connector 11"/>
          <p:cNvCxnSpPr/>
          <p:nvPr/>
        </p:nvCxnSpPr>
        <p:spPr>
          <a:xfrm>
            <a:off x="5537835" y="3731260"/>
            <a:ext cx="1923415" cy="0"/>
          </a:xfrm>
          <a:prstGeom prst="straightConnector1">
            <a:avLst/>
          </a:prstGeom>
          <a:ln w="50800">
            <a:solidFill>
              <a:srgbClr val="FF9500"/>
            </a:solidFill>
            <a:tailEnd type="arrow" w="lg" len="lg"/>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90B4626-E6AC-1541-92F4-9DD691072A46}" type="slidenum">
              <a:rPr lang="fr-FR" smtClean="0"/>
            </a:fld>
            <a:endParaRPr lang="fr-FR"/>
          </a:p>
        </p:txBody>
      </p:sp>
      <p:sp>
        <p:nvSpPr>
          <p:cNvPr id="5" name="Text Box 4"/>
          <p:cNvSpPr txBox="1"/>
          <p:nvPr/>
        </p:nvSpPr>
        <p:spPr>
          <a:xfrm>
            <a:off x="951865" y="238125"/>
            <a:ext cx="4064000" cy="460375"/>
          </a:xfrm>
          <a:prstGeom prst="rect">
            <a:avLst/>
          </a:prstGeom>
          <a:noFill/>
        </p:spPr>
        <p:txBody>
          <a:bodyPr wrap="square" rtlCol="0">
            <a:spAutoFit/>
          </a:bodyPr>
          <a:p>
            <a:r>
              <a:rPr lang="fr-FR" sz="2400" b="1" u="sng" dirty="0">
                <a:solidFill>
                  <a:srgbClr val="5000AD"/>
                </a:solidFill>
              </a:rPr>
              <a:t>Suppression d’un noeud :</a:t>
            </a:r>
            <a:endParaRPr lang="fr-FR" sz="2400" b="1" u="sng" dirty="0">
              <a:solidFill>
                <a:srgbClr val="5000AD"/>
              </a:solidFill>
            </a:endParaRPr>
          </a:p>
        </p:txBody>
      </p:sp>
      <p:sp>
        <p:nvSpPr>
          <p:cNvPr id="7" name="Text Box 6"/>
          <p:cNvSpPr txBox="1"/>
          <p:nvPr/>
        </p:nvSpPr>
        <p:spPr>
          <a:xfrm>
            <a:off x="951230" y="698500"/>
            <a:ext cx="9940290" cy="368300"/>
          </a:xfrm>
          <a:prstGeom prst="rect">
            <a:avLst/>
          </a:prstGeom>
          <a:noFill/>
        </p:spPr>
        <p:txBody>
          <a:bodyPr wrap="square" rtlCol="0">
            <a:spAutoFit/>
          </a:bodyPr>
          <a:p>
            <a:r>
              <a:rPr lang="fr-FR" altLang="en-US"/>
              <a:t>Supposant on veut supprimer le noeud de valeur 15 de cette arbre :</a:t>
            </a:r>
            <a:endParaRPr lang="fr-FR" altLang="en-US"/>
          </a:p>
        </p:txBody>
      </p:sp>
      <p:pic>
        <p:nvPicPr>
          <p:cNvPr id="8" name="Picture 7"/>
          <p:cNvPicPr>
            <a:picLocks noChangeAspect="1"/>
          </p:cNvPicPr>
          <p:nvPr/>
        </p:nvPicPr>
        <p:blipFill>
          <a:blip r:embed="rId1"/>
          <a:stretch>
            <a:fillRect/>
          </a:stretch>
        </p:blipFill>
        <p:spPr>
          <a:xfrm>
            <a:off x="848360" y="1155065"/>
            <a:ext cx="5566410" cy="5298440"/>
          </a:xfrm>
          <a:prstGeom prst="rect">
            <a:avLst/>
          </a:prstGeom>
        </p:spPr>
      </p:pic>
      <p:pic>
        <p:nvPicPr>
          <p:cNvPr id="9" name="Picture 8"/>
          <p:cNvPicPr>
            <a:picLocks noChangeAspect="1"/>
          </p:cNvPicPr>
          <p:nvPr/>
        </p:nvPicPr>
        <p:blipFill>
          <a:blip r:embed="rId2"/>
          <a:stretch>
            <a:fillRect/>
          </a:stretch>
        </p:blipFill>
        <p:spPr>
          <a:xfrm>
            <a:off x="6555740" y="1155065"/>
            <a:ext cx="5549900" cy="5298440"/>
          </a:xfrm>
          <a:prstGeom prst="rect">
            <a:avLst/>
          </a:prstGeom>
        </p:spPr>
      </p:pic>
      <p:cxnSp>
        <p:nvCxnSpPr>
          <p:cNvPr id="10" name="Straight Arrow Connector 9"/>
          <p:cNvCxnSpPr/>
          <p:nvPr/>
        </p:nvCxnSpPr>
        <p:spPr>
          <a:xfrm>
            <a:off x="5537835" y="3731260"/>
            <a:ext cx="1923415" cy="0"/>
          </a:xfrm>
          <a:prstGeom prst="straightConnector1">
            <a:avLst/>
          </a:prstGeom>
          <a:ln w="50800">
            <a:solidFill>
              <a:srgbClr val="FF9500"/>
            </a:solidFill>
            <a:tailEnd type="arrow" w="lg" len="lg"/>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90B4626-E6AC-1541-92F4-9DD691072A46}" type="slidenum">
              <a:rPr lang="fr-FR" smtClean="0"/>
            </a:fld>
            <a:endParaRPr lang="fr-FR"/>
          </a:p>
        </p:txBody>
      </p:sp>
      <p:sp>
        <p:nvSpPr>
          <p:cNvPr id="6" name="ZoneTexte 5"/>
          <p:cNvSpPr txBox="1"/>
          <p:nvPr/>
        </p:nvSpPr>
        <p:spPr>
          <a:xfrm>
            <a:off x="1247596" y="110941"/>
            <a:ext cx="6096000" cy="460375"/>
          </a:xfrm>
          <a:prstGeom prst="rect">
            <a:avLst/>
          </a:prstGeom>
          <a:noFill/>
        </p:spPr>
        <p:txBody>
          <a:bodyPr wrap="square">
            <a:spAutoFit/>
          </a:bodyPr>
          <a:lstStyle/>
          <a:p>
            <a:pPr indent="0">
              <a:buFont typeface="Wingdings" panose="05000000000000000000" pitchFamily="2" charset="2"/>
              <a:buNone/>
            </a:pPr>
            <a:r>
              <a:rPr lang="fr-FR" dirty="0">
                <a:latin typeface="Arial" panose="020B0604020202020204" pitchFamily="34" charset="0"/>
                <a:cs typeface="Arial" panose="020B0604020202020204" pitchFamily="34" charset="0"/>
              </a:rPr>
              <a:t> </a:t>
            </a:r>
            <a:r>
              <a:rPr lang="fr-FR" sz="2400" b="1" u="sng" dirty="0">
                <a:solidFill>
                  <a:srgbClr val="5000AD"/>
                </a:solidFill>
              </a:rPr>
              <a:t>Parcours :</a:t>
            </a:r>
            <a:endParaRPr lang="fr-FR" sz="2400" b="1" u="sng" dirty="0">
              <a:solidFill>
                <a:srgbClr val="5000AD"/>
              </a:solidFill>
            </a:endParaRPr>
          </a:p>
        </p:txBody>
      </p:sp>
      <p:sp>
        <p:nvSpPr>
          <p:cNvPr id="10" name="ZoneTexte 9"/>
          <p:cNvSpPr txBox="1"/>
          <p:nvPr/>
        </p:nvSpPr>
        <p:spPr>
          <a:xfrm>
            <a:off x="1015657" y="6309918"/>
            <a:ext cx="7774285" cy="368300"/>
          </a:xfrm>
          <a:prstGeom prst="rect">
            <a:avLst/>
          </a:prstGeom>
          <a:noFill/>
        </p:spPr>
        <p:txBody>
          <a:bodyPr wrap="square">
            <a:spAutoFit/>
          </a:bodyPr>
          <a:lstStyle/>
          <a:p>
            <a:r>
              <a:rPr lang="fr-FR" dirty="0"/>
              <a:t> </a:t>
            </a:r>
            <a:endParaRPr lang="en-US" dirty="0"/>
          </a:p>
        </p:txBody>
      </p:sp>
      <p:sp>
        <p:nvSpPr>
          <p:cNvPr id="3" name="Text Box 2"/>
          <p:cNvSpPr txBox="1"/>
          <p:nvPr/>
        </p:nvSpPr>
        <p:spPr>
          <a:xfrm>
            <a:off x="1031240" y="571500"/>
            <a:ext cx="7758430" cy="368300"/>
          </a:xfrm>
          <a:prstGeom prst="rect">
            <a:avLst/>
          </a:prstGeom>
          <a:noFill/>
        </p:spPr>
        <p:txBody>
          <a:bodyPr wrap="square" rtlCol="0">
            <a:spAutoFit/>
          </a:bodyPr>
          <a:p>
            <a:r>
              <a:rPr lang="fr-FR" altLang="en-US"/>
              <a:t>Supposant on veut parcourir l’arbre suivant : </a:t>
            </a:r>
            <a:endParaRPr lang="fr-FR" altLang="en-US"/>
          </a:p>
        </p:txBody>
      </p:sp>
      <p:pic>
        <p:nvPicPr>
          <p:cNvPr id="5" name="Picture 4"/>
          <p:cNvPicPr>
            <a:picLocks noChangeAspect="1"/>
          </p:cNvPicPr>
          <p:nvPr/>
        </p:nvPicPr>
        <p:blipFill>
          <a:blip r:embed="rId1"/>
          <a:stretch>
            <a:fillRect/>
          </a:stretch>
        </p:blipFill>
        <p:spPr>
          <a:xfrm>
            <a:off x="1675765" y="939800"/>
            <a:ext cx="9133840" cy="56311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590B4626-E6AC-1541-92F4-9DD691072A46}" type="slidenum">
              <a:rPr lang="fr-FR" smtClean="0"/>
            </a:fld>
            <a:endParaRPr lang="fr-FR"/>
          </a:p>
        </p:txBody>
      </p:sp>
      <p:sp>
        <p:nvSpPr>
          <p:cNvPr id="6" name="ZoneTexte 5"/>
          <p:cNvSpPr txBox="1"/>
          <p:nvPr/>
        </p:nvSpPr>
        <p:spPr>
          <a:xfrm>
            <a:off x="825500" y="163830"/>
            <a:ext cx="10942320" cy="1097915"/>
          </a:xfrm>
          <a:prstGeom prst="rect">
            <a:avLst/>
          </a:prstGeom>
          <a:noFill/>
        </p:spPr>
        <p:txBody>
          <a:bodyPr wrap="square">
            <a:noAutofit/>
          </a:bodyPr>
          <a:lstStyle/>
          <a:p>
            <a:pPr marL="285750" indent="-285750">
              <a:buFont typeface="Wingdings" panose="05000000000000000000" pitchFamily="2" charset="2"/>
              <a:buChar char="§"/>
            </a:pPr>
            <a:r>
              <a:rPr lang="fr-FR" altLang="en-US" dirty="0"/>
              <a:t>Le processus du parcours  démarre lorsqu'on appuie sur le bouton "Parcours --type de parcours--". L'arbre se colore progressivement, nœud par nœud, jusqu'à la fin du parcours, affichant ensuite le résultat. Pendant le parcours, il est possible de mettre en pause, de reprendre ou d'arrêter l'opération.</a:t>
            </a:r>
            <a:r>
              <a:rPr lang="fr-FR" altLang="en-US" dirty="0">
                <a:sym typeface="+mn-ea"/>
              </a:rPr>
              <a:t> </a:t>
            </a:r>
            <a:r>
              <a:rPr lang="fr-FR" altLang="en-US" dirty="0"/>
              <a:t> </a:t>
            </a:r>
            <a:endParaRPr lang="fr-FR" altLang="en-US" dirty="0"/>
          </a:p>
        </p:txBody>
      </p:sp>
      <p:pic>
        <p:nvPicPr>
          <p:cNvPr id="5" name="Picture 4"/>
          <p:cNvPicPr>
            <a:picLocks noChangeAspect="1"/>
          </p:cNvPicPr>
          <p:nvPr/>
        </p:nvPicPr>
        <p:blipFill>
          <a:blip r:embed="rId1"/>
          <a:stretch>
            <a:fillRect/>
          </a:stretch>
        </p:blipFill>
        <p:spPr>
          <a:xfrm>
            <a:off x="748665" y="1376045"/>
            <a:ext cx="5563870" cy="4778375"/>
          </a:xfrm>
          <a:prstGeom prst="rect">
            <a:avLst/>
          </a:prstGeom>
        </p:spPr>
      </p:pic>
      <p:pic>
        <p:nvPicPr>
          <p:cNvPr id="7" name="Picture 6"/>
          <p:cNvPicPr>
            <a:picLocks noChangeAspect="1"/>
          </p:cNvPicPr>
          <p:nvPr/>
        </p:nvPicPr>
        <p:blipFill>
          <a:blip r:embed="rId2"/>
          <a:stretch>
            <a:fillRect/>
          </a:stretch>
        </p:blipFill>
        <p:spPr>
          <a:xfrm>
            <a:off x="6423025" y="1376045"/>
            <a:ext cx="5664200" cy="4778375"/>
          </a:xfrm>
          <a:prstGeom prst="rect">
            <a:avLst/>
          </a:prstGeom>
        </p:spPr>
      </p:pic>
      <p:cxnSp>
        <p:nvCxnSpPr>
          <p:cNvPr id="10" name="Straight Arrow Connector 9"/>
          <p:cNvCxnSpPr/>
          <p:nvPr/>
        </p:nvCxnSpPr>
        <p:spPr>
          <a:xfrm flipV="1">
            <a:off x="5488305" y="4481830"/>
            <a:ext cx="1616710" cy="28575"/>
          </a:xfrm>
          <a:prstGeom prst="straightConnector1">
            <a:avLst/>
          </a:prstGeom>
          <a:ln w="50800">
            <a:solidFill>
              <a:srgbClr val="FF9500"/>
            </a:solidFill>
            <a:tailEnd type="arrow" w="lg" len="lg"/>
          </a:ln>
        </p:spPr>
        <p:style>
          <a:lnRef idx="2">
            <a:schemeClr val="accent1"/>
          </a:lnRef>
          <a:fillRef idx="0">
            <a:srgbClr val="FFFFFF"/>
          </a:fillRef>
          <a:effectRef idx="0">
            <a:srgbClr val="FFFFFF"/>
          </a:effectRef>
          <a:fontRef idx="minor">
            <a:schemeClr val="tx1"/>
          </a:fontRef>
        </p:style>
      </p:cxnSp>
      <p:cxnSp>
        <p:nvCxnSpPr>
          <p:cNvPr id="11" name="Curved Connector 10"/>
          <p:cNvCxnSpPr/>
          <p:nvPr/>
        </p:nvCxnSpPr>
        <p:spPr>
          <a:xfrm rot="10800000">
            <a:off x="7595235" y="3625850"/>
            <a:ext cx="981075" cy="711200"/>
          </a:xfrm>
          <a:prstGeom prst="curvedConnector3">
            <a:avLst>
              <a:gd name="adj1" fmla="val 49968"/>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Text Box 11"/>
          <p:cNvSpPr txBox="1"/>
          <p:nvPr/>
        </p:nvSpPr>
        <p:spPr>
          <a:xfrm>
            <a:off x="8576945" y="4145280"/>
            <a:ext cx="2201545" cy="368300"/>
          </a:xfrm>
          <a:prstGeom prst="rect">
            <a:avLst/>
          </a:prstGeom>
        </p:spPr>
        <p:style>
          <a:lnRef idx="3">
            <a:schemeClr val="accent1"/>
          </a:lnRef>
          <a:fillRef idx="0">
            <a:srgbClr val="FFFFFF"/>
          </a:fillRef>
          <a:effectRef idx="0">
            <a:srgbClr val="FFFFFF"/>
          </a:effectRef>
          <a:fontRef idx="minor">
            <a:schemeClr val="dk1"/>
          </a:fontRef>
        </p:style>
        <p:txBody>
          <a:bodyPr wrap="square" rtlCol="0">
            <a:spAutoFit/>
          </a:bodyPr>
          <a:p>
            <a:pPr algn="ctr"/>
            <a:r>
              <a:rPr lang="fr-FR" altLang="en-US"/>
              <a:t>résultat du parcours </a:t>
            </a:r>
            <a:endParaRPr lang="fr-FR"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ZoneTexte 4"/>
          <p:cNvSpPr txBox="1"/>
          <p:nvPr/>
        </p:nvSpPr>
        <p:spPr>
          <a:xfrm>
            <a:off x="930855" y="184066"/>
            <a:ext cx="4317207" cy="861774"/>
          </a:xfrm>
          <a:prstGeom prst="rect">
            <a:avLst/>
          </a:prstGeom>
          <a:noFill/>
        </p:spPr>
        <p:txBody>
          <a:bodyPr wrap="none" rtlCol="0">
            <a:spAutoFit/>
          </a:bodyPr>
          <a:lstStyle/>
          <a:p>
            <a:r>
              <a:rPr lang="fr-FR" sz="5000" u="sng" dirty="0">
                <a:solidFill>
                  <a:srgbClr val="5000AD"/>
                </a:solidFill>
                <a:latin typeface="Times" pitchFamily="2" charset="0"/>
              </a:rPr>
              <a:t>CONCLUSION</a:t>
            </a:r>
            <a:endParaRPr lang="fr-FR" sz="5000" u="sng" dirty="0">
              <a:solidFill>
                <a:srgbClr val="5000AD"/>
              </a:solidFill>
              <a:latin typeface="Times" pitchFamily="2" charset="0"/>
            </a:endParaRPr>
          </a:p>
        </p:txBody>
      </p:sp>
      <p:pic>
        <p:nvPicPr>
          <p:cNvPr id="7" name="Image 6"/>
          <p:cNvPicPr>
            <a:picLocks noChangeAspect="1"/>
          </p:cNvPicPr>
          <p:nvPr/>
        </p:nvPicPr>
        <p:blipFill>
          <a:blip r:embed="rId1"/>
          <a:stretch>
            <a:fillRect/>
          </a:stretch>
        </p:blipFill>
        <p:spPr>
          <a:xfrm>
            <a:off x="6325980" y="919475"/>
            <a:ext cx="5397500" cy="5397500"/>
          </a:xfrm>
          <a:prstGeom prst="rect">
            <a:avLst/>
          </a:prstGeom>
        </p:spPr>
      </p:pic>
      <p:sp>
        <p:nvSpPr>
          <p:cNvPr id="3" name="Espace réservé du numéro de diapositive 2"/>
          <p:cNvSpPr>
            <a:spLocks noGrp="1"/>
          </p:cNvSpPr>
          <p:nvPr>
            <p:ph type="sldNum" sz="quarter" idx="12"/>
          </p:nvPr>
        </p:nvSpPr>
        <p:spPr/>
        <p:txBody>
          <a:bodyPr/>
          <a:lstStyle/>
          <a:p>
            <a:fld id="{590B4626-E6AC-1541-92F4-9DD691072A46}" type="slidenum">
              <a:rPr lang="fr-FR" smtClean="0"/>
            </a:fld>
            <a:endParaRPr lang="fr-FR"/>
          </a:p>
        </p:txBody>
      </p:sp>
      <p:sp>
        <p:nvSpPr>
          <p:cNvPr id="2" name="Text Box 1"/>
          <p:cNvSpPr txBox="1"/>
          <p:nvPr/>
        </p:nvSpPr>
        <p:spPr>
          <a:xfrm>
            <a:off x="852805" y="1633220"/>
            <a:ext cx="4526280" cy="4884420"/>
          </a:xfrm>
          <a:prstGeom prst="rect">
            <a:avLst/>
          </a:prstGeom>
          <a:noFill/>
        </p:spPr>
        <p:txBody>
          <a:bodyPr wrap="square" rtlCol="0">
            <a:noAutofit/>
          </a:bodyPr>
          <a:p>
            <a:pPr algn="just"/>
            <a:r>
              <a:rPr lang="en-US"/>
              <a:t>En conclusion, cette présentation met en lumière une application innovante pour la visualisation des algorithmes de parcours d'un arbre binaire, soulignant son utilité pédagogique pour les étudiants en informatique. Elle démontre comment l'application facilite la compréhension des concepts complexes d'algorithmique et propose des pistes pour des améliorations futures, ouvrant la voie à une exploration plus approfondie et à l'application pratique de ces connaissances théoriques.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ZoneTexte 1"/>
          <p:cNvSpPr txBox="1"/>
          <p:nvPr/>
        </p:nvSpPr>
        <p:spPr>
          <a:xfrm>
            <a:off x="1067411" y="1387154"/>
            <a:ext cx="10057177" cy="861774"/>
          </a:xfrm>
          <a:prstGeom prst="rect">
            <a:avLst/>
          </a:prstGeom>
          <a:noFill/>
        </p:spPr>
        <p:txBody>
          <a:bodyPr wrap="none" rtlCol="0">
            <a:spAutoFit/>
          </a:bodyPr>
          <a:lstStyle/>
          <a:p>
            <a:r>
              <a:rPr lang="fr-FR" sz="5000" u="sng" dirty="0">
                <a:solidFill>
                  <a:srgbClr val="5000AD"/>
                </a:solidFill>
                <a:latin typeface="Times" pitchFamily="2" charset="0"/>
              </a:rPr>
              <a:t>MERCI POUR VOTRE ATTENTION</a:t>
            </a:r>
            <a:endParaRPr lang="fr-FR" sz="5000" u="sng" dirty="0">
              <a:solidFill>
                <a:srgbClr val="5000AD"/>
              </a:solidFill>
              <a:latin typeface="Times" pitchFamily="2" charset="0"/>
            </a:endParaRPr>
          </a:p>
        </p:txBody>
      </p:sp>
      <p:pic>
        <p:nvPicPr>
          <p:cNvPr id="4" name="Image 3"/>
          <p:cNvPicPr>
            <a:picLocks noChangeAspect="1"/>
          </p:cNvPicPr>
          <p:nvPr/>
        </p:nvPicPr>
        <p:blipFill rotWithShape="1">
          <a:blip r:embed="rId1"/>
          <a:srcRect l="11343" t="6845" r="10278" b="13966"/>
          <a:stretch>
            <a:fillRect/>
          </a:stretch>
        </p:blipFill>
        <p:spPr>
          <a:xfrm>
            <a:off x="3781168" y="2248928"/>
            <a:ext cx="3941806" cy="4274185"/>
          </a:xfrm>
          <a:prstGeom prst="rect">
            <a:avLst/>
          </a:prstGeom>
        </p:spPr>
      </p:pic>
      <p:sp>
        <p:nvSpPr>
          <p:cNvPr id="5" name="Espace réservé du numéro de diapositive 4"/>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ZoneTexte 4"/>
          <p:cNvSpPr txBox="1"/>
          <p:nvPr/>
        </p:nvSpPr>
        <p:spPr>
          <a:xfrm>
            <a:off x="1721876" y="238555"/>
            <a:ext cx="7715251" cy="1015663"/>
          </a:xfrm>
          <a:prstGeom prst="rect">
            <a:avLst/>
          </a:prstGeom>
          <a:noFill/>
        </p:spPr>
        <p:txBody>
          <a:bodyPr wrap="square" rtlCol="0">
            <a:spAutoFit/>
          </a:bodyPr>
          <a:lstStyle/>
          <a:p>
            <a:pPr algn="ctr"/>
            <a:r>
              <a:rPr lang="fr-FR" sz="6000" u="sng" dirty="0">
                <a:solidFill>
                  <a:srgbClr val="00B0F0"/>
                </a:solidFill>
                <a:latin typeface="Times" pitchFamily="2" charset="0"/>
              </a:rPr>
              <a:t>PLAN</a:t>
            </a:r>
            <a:endParaRPr lang="fr-FR" sz="6000" u="sng" dirty="0">
              <a:solidFill>
                <a:srgbClr val="00B0F0"/>
              </a:solidFill>
              <a:latin typeface="Times" pitchFamily="2" charset="0"/>
            </a:endParaRPr>
          </a:p>
        </p:txBody>
      </p:sp>
      <p:sp>
        <p:nvSpPr>
          <p:cNvPr id="11" name="ZoneTexte 10"/>
          <p:cNvSpPr txBox="1"/>
          <p:nvPr/>
        </p:nvSpPr>
        <p:spPr>
          <a:xfrm>
            <a:off x="589915" y="1027430"/>
            <a:ext cx="9498965" cy="613473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Introduction</a:t>
            </a:r>
            <a:endParaRPr lang="fr-FR" sz="3600" dirty="0">
              <a:solidFill>
                <a:srgbClr val="5000AD"/>
              </a:solidFill>
              <a:latin typeface="Times" pitchFamily="2" charset="0"/>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Problématique</a:t>
            </a:r>
            <a:endParaRPr lang="fr-FR" sz="3600" dirty="0">
              <a:solidFill>
                <a:srgbClr val="5000AD"/>
              </a:solidFill>
              <a:latin typeface="Times" pitchFamily="2" charset="0"/>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Objectifs</a:t>
            </a:r>
            <a:endParaRPr lang="fr-FR" sz="3600" dirty="0">
              <a:solidFill>
                <a:srgbClr val="5000AD"/>
              </a:solidFill>
              <a:latin typeface="Times" pitchFamily="2" charset="0"/>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Conception</a:t>
            </a:r>
            <a:endParaRPr lang="fr-FR" sz="3600" dirty="0">
              <a:solidFill>
                <a:srgbClr val="5000AD"/>
              </a:solidFill>
              <a:latin typeface="Times" pitchFamily="2" charset="0"/>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Réalisation</a:t>
            </a:r>
            <a:endParaRPr lang="fr-FR" sz="3600" dirty="0">
              <a:solidFill>
                <a:srgbClr val="5000AD"/>
              </a:solidFill>
              <a:latin typeface="Times" pitchFamily="2" charset="0"/>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sym typeface="+mn-ea"/>
              </a:rPr>
              <a:t>Implémentation</a:t>
            </a:r>
            <a:endParaRPr lang="fr-FR" sz="3600" dirty="0">
              <a:solidFill>
                <a:srgbClr val="5000AD"/>
              </a:solidFill>
              <a:latin typeface="Times" pitchFamily="2" charset="0"/>
              <a:sym typeface="+mn-ea"/>
            </a:endParaRPr>
          </a:p>
          <a:p>
            <a:pPr marL="285750" indent="-285750">
              <a:lnSpc>
                <a:spcPct val="150000"/>
              </a:lnSpc>
              <a:buFont typeface="Wingdings" panose="05000000000000000000" pitchFamily="2" charset="2"/>
              <a:buChar char="Ø"/>
            </a:pPr>
            <a:r>
              <a:rPr lang="fr-FR" sz="3600" dirty="0">
                <a:solidFill>
                  <a:srgbClr val="5000AD"/>
                </a:solidFill>
                <a:latin typeface="Times" pitchFamily="2" charset="0"/>
              </a:rPr>
              <a:t>Conclusion</a:t>
            </a:r>
            <a:endParaRPr lang="fr-FR" sz="3600" dirty="0">
              <a:solidFill>
                <a:srgbClr val="5000AD"/>
              </a:solidFill>
              <a:latin typeface="Times" pitchFamily="2" charset="0"/>
            </a:endParaRPr>
          </a:p>
        </p:txBody>
      </p:sp>
      <p:sp>
        <p:nvSpPr>
          <p:cNvPr id="4" name="Espace réservé du numéro de diapositive 3"/>
          <p:cNvSpPr>
            <a:spLocks noGrp="1"/>
          </p:cNvSpPr>
          <p:nvPr>
            <p:ph type="sldNum" sz="quarter" idx="12"/>
          </p:nvPr>
        </p:nvSpPr>
        <p:spPr/>
        <p:txBody>
          <a:bodyPr/>
          <a:lstStyle/>
          <a:p>
            <a:fld id="{590B4626-E6AC-1541-92F4-9DD691072A46}" type="slidenum">
              <a:rPr lang="fr-FR" smtClean="0"/>
            </a:fld>
            <a:endParaRPr lang="fr-FR"/>
          </a:p>
        </p:txBody>
      </p:sp>
      <p:pic>
        <p:nvPicPr>
          <p:cNvPr id="2" name="Image 1"/>
          <p:cNvPicPr>
            <a:picLocks noChangeAspect="1"/>
          </p:cNvPicPr>
          <p:nvPr/>
        </p:nvPicPr>
        <p:blipFill>
          <a:blip r:embed="rId1"/>
          <a:stretch>
            <a:fillRect/>
          </a:stretch>
        </p:blipFill>
        <p:spPr>
          <a:xfrm>
            <a:off x="6633275" y="1656302"/>
            <a:ext cx="4218537" cy="42185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ZoneTexte 5"/>
          <p:cNvSpPr txBox="1"/>
          <p:nvPr/>
        </p:nvSpPr>
        <p:spPr>
          <a:xfrm>
            <a:off x="323850" y="210820"/>
            <a:ext cx="6495415" cy="6337935"/>
          </a:xfrm>
          <a:prstGeom prst="rect">
            <a:avLst/>
          </a:prstGeom>
          <a:noFill/>
        </p:spPr>
        <p:txBody>
          <a:bodyPr wrap="square" rtlCol="0">
            <a:noAutofit/>
          </a:bodyPr>
          <a:lstStyle/>
          <a:p>
            <a:r>
              <a:rPr lang="fr-FR" sz="5000" u="sng" dirty="0">
                <a:solidFill>
                  <a:srgbClr val="5000AD"/>
                </a:solidFill>
                <a:latin typeface="Times" pitchFamily="2" charset="0"/>
              </a:rPr>
              <a:t>INTRODUCTION:</a:t>
            </a:r>
            <a:endParaRPr lang="fr-FR" sz="5000" u="sng" dirty="0">
              <a:solidFill>
                <a:srgbClr val="5000AD"/>
              </a:solidFill>
              <a:latin typeface="Times" pitchFamily="2" charset="0"/>
            </a:endParaRPr>
          </a:p>
          <a:p>
            <a:endParaRPr lang="fr-FR" sz="5000" u="sng" dirty="0">
              <a:solidFill>
                <a:srgbClr val="5000AD"/>
              </a:solidFill>
              <a:latin typeface="Times" pitchFamily="2" charset="0"/>
            </a:endParaRPr>
          </a:p>
          <a:p>
            <a:pPr>
              <a:lnSpc>
                <a:spcPct val="150000"/>
              </a:lnSpc>
            </a:pPr>
            <a:r>
              <a:rPr lang="fr-FR" sz="2400" b="0" i="0" dirty="0">
                <a:effectLst/>
                <a:latin typeface="Arial" panose="020B0604020202020204" pitchFamily="34" charset="0"/>
                <a:cs typeface="Arial" panose="020B0604020202020204" pitchFamily="34" charset="0"/>
              </a:rPr>
              <a:t>la compréhension des arbres binaires et de leurs parcours peut être ardue, surtout pour les nouveaux apprenants en informatique. Pour pallier cela, ce projet se concentre sur le développement d'une application offrant une visualisation interactive des algorithmes de parcours d'arbres binaires, avec pour objectif principal de faciliter la compréhension de ces concepts abstraits.</a:t>
            </a:r>
            <a:endParaRPr lang="fr-FR" sz="2400" u="sng" dirty="0">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1"/>
          <a:stretch>
            <a:fillRect/>
          </a:stretch>
        </p:blipFill>
        <p:spPr>
          <a:xfrm>
            <a:off x="6354589" y="721754"/>
            <a:ext cx="5933939" cy="5933939"/>
          </a:xfrm>
          <a:prstGeom prst="rect">
            <a:avLst/>
          </a:prstGeom>
        </p:spPr>
      </p:pic>
      <p:sp>
        <p:nvSpPr>
          <p:cNvPr id="10" name="Espace réservé du numéro de diapositive 9"/>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ZoneTexte 1"/>
          <p:cNvSpPr txBox="1"/>
          <p:nvPr/>
        </p:nvSpPr>
        <p:spPr>
          <a:xfrm>
            <a:off x="1680528" y="2721261"/>
            <a:ext cx="5865277" cy="861774"/>
          </a:xfrm>
          <a:prstGeom prst="rect">
            <a:avLst/>
          </a:prstGeom>
          <a:noFill/>
        </p:spPr>
        <p:txBody>
          <a:bodyPr wrap="square" rtlCol="0">
            <a:spAutoFit/>
          </a:bodyPr>
          <a:lstStyle/>
          <a:p>
            <a:r>
              <a:rPr lang="fr-FR" sz="5000" u="sng" dirty="0">
                <a:solidFill>
                  <a:srgbClr val="5000AD"/>
                </a:solidFill>
                <a:latin typeface="Times" pitchFamily="2" charset="0"/>
              </a:rPr>
              <a:t>PROBLÉMATIQUE</a:t>
            </a:r>
            <a:endParaRPr lang="fr-FR" sz="5000" dirty="0"/>
          </a:p>
        </p:txBody>
      </p:sp>
      <p:pic>
        <p:nvPicPr>
          <p:cNvPr id="6" name="Image 5"/>
          <p:cNvPicPr>
            <a:picLocks noChangeAspect="1"/>
          </p:cNvPicPr>
          <p:nvPr/>
        </p:nvPicPr>
        <p:blipFill>
          <a:blip r:embed="rId1"/>
          <a:stretch>
            <a:fillRect/>
          </a:stretch>
        </p:blipFill>
        <p:spPr>
          <a:xfrm>
            <a:off x="6425335" y="-276852"/>
            <a:ext cx="6710082" cy="6858000"/>
          </a:xfrm>
          <a:prstGeom prst="rect">
            <a:avLst/>
          </a:prstGeom>
        </p:spPr>
      </p:pic>
      <p:sp>
        <p:nvSpPr>
          <p:cNvPr id="7" name="Espace réservé du numéro de diapositive 6"/>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ZoneTexte 2"/>
          <p:cNvSpPr txBox="1"/>
          <p:nvPr/>
        </p:nvSpPr>
        <p:spPr>
          <a:xfrm>
            <a:off x="705195" y="707201"/>
            <a:ext cx="10500080" cy="1754326"/>
          </a:xfrm>
          <a:prstGeom prst="rect">
            <a:avLst/>
          </a:prstGeom>
          <a:noFill/>
        </p:spPr>
        <p:txBody>
          <a:bodyPr wrap="square" rtlCol="0">
            <a:spAutoFit/>
          </a:bodyPr>
          <a:lstStyle/>
          <a:p>
            <a:r>
              <a:rPr lang="fr-FR" sz="3600" dirty="0">
                <a:solidFill>
                  <a:srgbClr val="5000AD"/>
                </a:solidFill>
                <a:latin typeface="Times" pitchFamily="2" charset="0"/>
              </a:rPr>
              <a:t>   Comment rendre l'apprentissage des parcours d'arbres binaires plus accessible et engageant pour les étudiants et les professionnels de l'informatique</a:t>
            </a:r>
            <a:r>
              <a:rPr lang="en-US" sz="3600" dirty="0">
                <a:solidFill>
                  <a:srgbClr val="5000AD"/>
                </a:solidFill>
                <a:latin typeface="Times" pitchFamily="2" charset="0"/>
              </a:rPr>
              <a:t>?</a:t>
            </a:r>
            <a:endParaRPr lang="fr-FR" sz="3600" dirty="0">
              <a:solidFill>
                <a:srgbClr val="5000AD"/>
              </a:solidFill>
              <a:latin typeface="Times" pitchFamily="2" charset="0"/>
            </a:endParaRPr>
          </a:p>
        </p:txBody>
      </p:sp>
      <p:sp>
        <p:nvSpPr>
          <p:cNvPr id="7" name="Espace réservé du numéro de diapositive 6"/>
          <p:cNvSpPr>
            <a:spLocks noGrp="1"/>
          </p:cNvSpPr>
          <p:nvPr>
            <p:ph type="sldNum" sz="quarter" idx="12"/>
          </p:nvPr>
        </p:nvSpPr>
        <p:spPr/>
        <p:txBody>
          <a:bodyPr/>
          <a:lstStyle/>
          <a:p>
            <a:fld id="{590B4626-E6AC-1541-92F4-9DD691072A46}" type="slidenum">
              <a:rPr lang="fr-FR" smtClean="0"/>
            </a:fld>
            <a:endParaRPr lang="fr-FR"/>
          </a:p>
        </p:txBody>
      </p:sp>
      <p:pic>
        <p:nvPicPr>
          <p:cNvPr id="2" name="Image 1"/>
          <p:cNvPicPr>
            <a:picLocks noChangeAspect="1"/>
          </p:cNvPicPr>
          <p:nvPr/>
        </p:nvPicPr>
        <p:blipFill>
          <a:blip r:embed="rId1"/>
          <a:stretch>
            <a:fillRect/>
          </a:stretch>
        </p:blipFill>
        <p:spPr>
          <a:xfrm>
            <a:off x="3737587" y="2275547"/>
            <a:ext cx="4716826" cy="47168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 2"/>
          <p:cNvPicPr>
            <a:picLocks noChangeAspect="1"/>
          </p:cNvPicPr>
          <p:nvPr/>
        </p:nvPicPr>
        <p:blipFill>
          <a:blip r:embed="rId1"/>
          <a:stretch>
            <a:fillRect/>
          </a:stretch>
        </p:blipFill>
        <p:spPr>
          <a:xfrm>
            <a:off x="7295875" y="1315572"/>
            <a:ext cx="5721944" cy="5693866"/>
          </a:xfrm>
          <a:prstGeom prst="rect">
            <a:avLst/>
          </a:prstGeom>
        </p:spPr>
      </p:pic>
      <p:sp>
        <p:nvSpPr>
          <p:cNvPr id="5" name="ZoneTexte 4"/>
          <p:cNvSpPr txBox="1"/>
          <p:nvPr/>
        </p:nvSpPr>
        <p:spPr>
          <a:xfrm>
            <a:off x="604451" y="565432"/>
            <a:ext cx="3461204" cy="861774"/>
          </a:xfrm>
          <a:prstGeom prst="rect">
            <a:avLst/>
          </a:prstGeom>
          <a:noFill/>
        </p:spPr>
        <p:txBody>
          <a:bodyPr wrap="none" rtlCol="0">
            <a:spAutoFit/>
          </a:bodyPr>
          <a:lstStyle/>
          <a:p>
            <a:r>
              <a:rPr lang="fr-FR" sz="5000" u="sng" dirty="0">
                <a:solidFill>
                  <a:srgbClr val="5000AD"/>
                </a:solidFill>
                <a:latin typeface="Times" pitchFamily="2" charset="0"/>
              </a:rPr>
              <a:t>OBJECTIFS</a:t>
            </a:r>
            <a:endParaRPr lang="fr-FR" sz="5000" dirty="0"/>
          </a:p>
        </p:txBody>
      </p:sp>
      <p:sp>
        <p:nvSpPr>
          <p:cNvPr id="6" name="ZoneTexte 5"/>
          <p:cNvSpPr txBox="1"/>
          <p:nvPr/>
        </p:nvSpPr>
        <p:spPr>
          <a:xfrm>
            <a:off x="0" y="1315572"/>
            <a:ext cx="8454189" cy="5323205"/>
          </a:xfrm>
          <a:prstGeom prst="rect">
            <a:avLst/>
          </a:prstGeom>
          <a:noFill/>
        </p:spPr>
        <p:txBody>
          <a:bodyPr wrap="square" rtlCol="0">
            <a:spAutoFit/>
          </a:bodyPr>
          <a:lstStyle/>
          <a:p>
            <a:pPr marL="457200" indent="-457200">
              <a:buFont typeface="Wingdings" panose="05000000000000000000" pitchFamily="2" charset="2"/>
              <a:buChar char="ü"/>
            </a:pPr>
            <a:endParaRPr lang="en-US" sz="2800" dirty="0">
              <a:latin typeface="Athelas" panose="02000503000000020003" pitchFamily="2" charset="77"/>
            </a:endParaRPr>
          </a:p>
          <a:p>
            <a:pPr marL="457200" indent="-457200">
              <a:buFont typeface="Wingdings" panose="05000000000000000000" pitchFamily="2" charset="2"/>
              <a:buChar char="ü"/>
            </a:pPr>
            <a:r>
              <a:rPr lang="fr-FR" sz="2400" dirty="0">
                <a:latin typeface="Arial" panose="020B0604020202020204" pitchFamily="34" charset="0"/>
                <a:cs typeface="Arial" panose="020B0604020202020204" pitchFamily="34" charset="0"/>
              </a:rPr>
              <a:t>L’affichage graphique de l'arbre : L'interface permet la création d'arbres binaires en utilisant une interface conviviale et interactive.</a:t>
            </a: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fr-FR" sz="2400" dirty="0">
                <a:latin typeface="Arial" panose="020B0604020202020204" pitchFamily="34" charset="0"/>
                <a:cs typeface="Arial" panose="020B0604020202020204" pitchFamily="34" charset="0"/>
              </a:rPr>
              <a:t>Algorithmes au Choix : L'utilisateur sélectionne et visualise les parcours (préfixe, infixe, postfixe).</a:t>
            </a: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fr-FR" sz="2400" dirty="0">
                <a:latin typeface="Arial" panose="020B0604020202020204" pitchFamily="34" charset="0"/>
                <a:cs typeface="Arial" panose="020B0604020202020204" pitchFamily="34" charset="0"/>
              </a:rPr>
              <a:t>Animation des parcours : Les parcours sont animés étape par étape, mettant en avant les nœuds visités.</a:t>
            </a: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fr-FR" sz="24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fr-FR" sz="2400" dirty="0">
                <a:latin typeface="Arial" panose="020B0604020202020204" pitchFamily="34" charset="0"/>
                <a:cs typeface="Arial" panose="020B0604020202020204" pitchFamily="34" charset="0"/>
              </a:rPr>
              <a:t>Contrôles d’annimation : L'utilisateur peut démarrer, mettre en pause, reprendre ou arrêter l'animation à sa convenance.</a:t>
            </a:r>
            <a:endParaRPr lang="fr-FR" sz="2400" dirty="0">
              <a:latin typeface="Arial" panose="020B0604020202020204" pitchFamily="34" charset="0"/>
              <a:cs typeface="Arial" panose="020B0604020202020204" pitchFamily="34" charset="0"/>
            </a:endParaRPr>
          </a:p>
        </p:txBody>
      </p:sp>
      <p:sp>
        <p:nvSpPr>
          <p:cNvPr id="7" name="Espace réservé du numéro de diapositive 6"/>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ZoneTexte 1"/>
          <p:cNvSpPr txBox="1"/>
          <p:nvPr/>
        </p:nvSpPr>
        <p:spPr>
          <a:xfrm>
            <a:off x="1187346" y="2905780"/>
            <a:ext cx="3757760" cy="1046440"/>
          </a:xfrm>
          <a:prstGeom prst="rect">
            <a:avLst/>
          </a:prstGeom>
          <a:noFill/>
        </p:spPr>
        <p:txBody>
          <a:bodyPr wrap="none" rtlCol="0">
            <a:spAutoFit/>
          </a:bodyPr>
          <a:lstStyle/>
          <a:p>
            <a:r>
              <a:rPr lang="fr-FR" sz="4400" u="sng" dirty="0">
                <a:solidFill>
                  <a:srgbClr val="5000AD"/>
                </a:solidFill>
                <a:latin typeface="Times" pitchFamily="2" charset="0"/>
              </a:rPr>
              <a:t>CONCEPTION</a:t>
            </a:r>
            <a:endParaRPr lang="fr-FR" sz="4400" dirty="0"/>
          </a:p>
          <a:p>
            <a:endParaRPr lang="fr-FR" dirty="0"/>
          </a:p>
        </p:txBody>
      </p:sp>
      <p:pic>
        <p:nvPicPr>
          <p:cNvPr id="9" name="Image 8"/>
          <p:cNvPicPr>
            <a:picLocks noChangeAspect="1"/>
          </p:cNvPicPr>
          <p:nvPr/>
        </p:nvPicPr>
        <p:blipFill>
          <a:blip r:embed="rId1"/>
          <a:stretch>
            <a:fillRect/>
          </a:stretch>
        </p:blipFill>
        <p:spPr>
          <a:xfrm>
            <a:off x="5334000" y="-254667"/>
            <a:ext cx="6858000" cy="6858000"/>
          </a:xfrm>
          <a:prstGeom prst="rect">
            <a:avLst/>
          </a:prstGeom>
        </p:spPr>
      </p:pic>
      <p:sp>
        <p:nvSpPr>
          <p:cNvPr id="4" name="Espace réservé du numéro de diapositive 3"/>
          <p:cNvSpPr>
            <a:spLocks noGrp="1"/>
          </p:cNvSpPr>
          <p:nvPr>
            <p:ph type="sldNum" sz="quarter" idx="12"/>
          </p:nvPr>
        </p:nvSpPr>
        <p:spPr/>
        <p:txBody>
          <a:bodyPr/>
          <a:lstStyle/>
          <a:p>
            <a:fld id="{590B4626-E6AC-1541-92F4-9DD691072A46}" type="slidenum">
              <a:rPr lang="fr-FR" smtClean="0"/>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ZoneTexte 1"/>
          <p:cNvSpPr txBox="1"/>
          <p:nvPr/>
        </p:nvSpPr>
        <p:spPr>
          <a:xfrm>
            <a:off x="3695830" y="189118"/>
            <a:ext cx="4424045" cy="460375"/>
          </a:xfrm>
          <a:prstGeom prst="rect">
            <a:avLst/>
          </a:prstGeom>
          <a:noFill/>
        </p:spPr>
        <p:txBody>
          <a:bodyPr wrap="none" rtlCol="0">
            <a:spAutoFit/>
          </a:bodyPr>
          <a:lstStyle/>
          <a:p>
            <a:pPr algn="ctr"/>
            <a:r>
              <a:rPr lang="fr-FR" sz="2400" b="1" u="sng" dirty="0">
                <a:solidFill>
                  <a:srgbClr val="5000AD"/>
                </a:solidFill>
              </a:rPr>
              <a:t>Diagramme de cas d’utilisation  :</a:t>
            </a:r>
            <a:endParaRPr lang="fr-FR" sz="2400" b="1" u="sng" dirty="0">
              <a:solidFill>
                <a:srgbClr val="5000AD"/>
              </a:solidFill>
            </a:endParaRPr>
          </a:p>
        </p:txBody>
      </p:sp>
      <p:sp>
        <p:nvSpPr>
          <p:cNvPr id="4" name="Espace réservé du numéro de diapositive 3"/>
          <p:cNvSpPr>
            <a:spLocks noGrp="1"/>
          </p:cNvSpPr>
          <p:nvPr>
            <p:ph type="sldNum" sz="quarter" idx="12"/>
          </p:nvPr>
        </p:nvSpPr>
        <p:spPr/>
        <p:txBody>
          <a:bodyPr/>
          <a:lstStyle/>
          <a:p>
            <a:fld id="{590B4626-E6AC-1541-92F4-9DD691072A46}" type="slidenum">
              <a:rPr lang="fr-FR" smtClean="0"/>
            </a:fld>
            <a:endParaRPr lang="fr-FR"/>
          </a:p>
        </p:txBody>
      </p:sp>
      <p:pic>
        <p:nvPicPr>
          <p:cNvPr id="3" name="Image 2"/>
          <p:cNvPicPr>
            <a:picLocks noChangeAspect="1"/>
          </p:cNvPicPr>
          <p:nvPr/>
        </p:nvPicPr>
        <p:blipFill rotWithShape="1">
          <a:blip r:embed="rId1">
            <a:extLst>
              <a:ext uri="{28A0092B-C50C-407E-A947-70E740481C1C}">
                <a14:useLocalDpi xmlns:a14="http://schemas.microsoft.com/office/drawing/2010/main" val="0"/>
              </a:ext>
            </a:extLst>
          </a:blip>
          <a:srcRect l="314" t="-4079" r="-314" b="9044"/>
          <a:stretch>
            <a:fillRect/>
          </a:stretch>
        </p:blipFill>
        <p:spPr bwMode="auto">
          <a:xfrm>
            <a:off x="2353789" y="554158"/>
            <a:ext cx="7484421" cy="63038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ZoneTexte 1"/>
          <p:cNvSpPr txBox="1"/>
          <p:nvPr/>
        </p:nvSpPr>
        <p:spPr>
          <a:xfrm>
            <a:off x="4034364" y="182179"/>
            <a:ext cx="3935224" cy="460375"/>
          </a:xfrm>
          <a:prstGeom prst="rect">
            <a:avLst/>
          </a:prstGeom>
          <a:noFill/>
        </p:spPr>
        <p:txBody>
          <a:bodyPr wrap="square" rtlCol="0">
            <a:spAutoFit/>
          </a:bodyPr>
          <a:lstStyle/>
          <a:p>
            <a:r>
              <a:rPr lang="fr-FR" sz="2400" b="1" u="sng" dirty="0">
                <a:solidFill>
                  <a:srgbClr val="5000AD"/>
                </a:solidFill>
              </a:rPr>
              <a:t>Diagramme d’</a:t>
            </a:r>
            <a:r>
              <a:rPr lang="fr-FR" sz="2400" b="1" u="sng" dirty="0" err="1">
                <a:solidFill>
                  <a:srgbClr val="5000AD"/>
                </a:solidFill>
              </a:rPr>
              <a:t>Activites</a:t>
            </a:r>
            <a:r>
              <a:rPr lang="fr-FR" sz="2400" b="1" u="sng" dirty="0">
                <a:solidFill>
                  <a:srgbClr val="5000AD"/>
                </a:solidFill>
              </a:rPr>
              <a:t> :</a:t>
            </a:r>
            <a:endParaRPr lang="fr-FR" b="1" u="sng" dirty="0"/>
          </a:p>
        </p:txBody>
      </p:sp>
      <p:sp>
        <p:nvSpPr>
          <p:cNvPr id="5" name="Espace réservé du numéro de diapositive 4"/>
          <p:cNvSpPr>
            <a:spLocks noGrp="1"/>
          </p:cNvSpPr>
          <p:nvPr>
            <p:ph type="sldNum" sz="quarter" idx="12"/>
          </p:nvPr>
        </p:nvSpPr>
        <p:spPr/>
        <p:txBody>
          <a:bodyPr/>
          <a:lstStyle/>
          <a:p>
            <a:fld id="{590B4626-E6AC-1541-92F4-9DD691072A46}" type="slidenum">
              <a:rPr lang="fr-FR" smtClean="0"/>
            </a:fld>
            <a:endParaRPr lang="fr-FR"/>
          </a:p>
        </p:txBody>
      </p:sp>
      <p:pic>
        <p:nvPicPr>
          <p:cNvPr id="4" name="Image 3"/>
          <p:cNvPicPr>
            <a:picLocks noChangeAspect="1"/>
          </p:cNvPicPr>
          <p:nvPr/>
        </p:nvPicPr>
        <p:blipFill rotWithShape="1">
          <a:blip r:embed="rId1"/>
          <a:srcRect l="4043" t="2087" r="1736" b="4205"/>
          <a:stretch>
            <a:fillRect/>
          </a:stretch>
        </p:blipFill>
        <p:spPr>
          <a:xfrm>
            <a:off x="1117599" y="1030514"/>
            <a:ext cx="10479315" cy="5065486"/>
          </a:xfrm>
          <a:prstGeom prst="rect">
            <a:avLst/>
          </a:prstGeom>
        </p:spPr>
      </p:pic>
    </p:spTree>
  </p:cSld>
  <p:clrMapOvr>
    <a:masterClrMapping/>
  </p:clrMapOvr>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TM10001105[[fn=Cadrage]]</Template>
  <TotalTime>0</TotalTime>
  <Words>2572</Words>
  <Application>WPS Presentation</Application>
  <PresentationFormat>Grand écran</PresentationFormat>
  <Paragraphs>111</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SimSun</vt:lpstr>
      <vt:lpstr>Wingdings</vt:lpstr>
      <vt:lpstr>Franklin Gothic Book</vt:lpstr>
      <vt:lpstr>Athelas</vt:lpstr>
      <vt:lpstr>Bell MT</vt:lpstr>
      <vt:lpstr>Apple Braille</vt:lpstr>
      <vt:lpstr>Angsana New</vt:lpstr>
      <vt:lpstr>Times</vt:lpstr>
      <vt:lpstr>Times New Roman</vt:lpstr>
      <vt:lpstr>Segoe Print</vt:lpstr>
      <vt:lpstr>Microsoft YaHei</vt:lpstr>
      <vt:lpstr>Arial Unicode MS</vt:lpstr>
      <vt:lpstr>Calibri</vt:lpstr>
      <vt:lpstr>Microsoft Sans Serif</vt:lpstr>
      <vt:lpstr>Cadrage</vt:lpstr>
      <vt:lpstr>Rapport du Projet : Application de visualisation des algorithmes de parcours, D’un arbre binaire.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Déploiement d’un modèle prédictif pour évaluer les risque financier liée au changement climatique</dc:title>
  <dc:creator>mariemamagour317@gmail.com</dc:creator>
  <cp:lastModifiedBy>msssg</cp:lastModifiedBy>
  <cp:revision>27</cp:revision>
  <dcterms:created xsi:type="dcterms:W3CDTF">2023-06-22T19:34:00Z</dcterms:created>
  <dcterms:modified xsi:type="dcterms:W3CDTF">2024-01-28T14:11:37Z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6A13A8DBFBE445F29581EBEEC3BCFA1E_13</vt:lpwstr>
  </property>
  <property fmtid="{D5CDD505-2E9C-101B-9397-08002B2CF9AE}" pid="3" name="KSOProductBuildVer">
    <vt:lpwstr>1033-12.2.0.13431</vt:lpwstr>
  </property>
</Properties>
</file>